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2" r:id="rId4"/>
    <p:sldId id="305" r:id="rId5"/>
    <p:sldId id="332" r:id="rId6"/>
    <p:sldId id="340" r:id="rId7"/>
    <p:sldId id="306" r:id="rId8"/>
    <p:sldId id="341" r:id="rId9"/>
    <p:sldId id="311" r:id="rId10"/>
    <p:sldId id="337" r:id="rId11"/>
    <p:sldId id="333" r:id="rId12"/>
    <p:sldId id="335" r:id="rId13"/>
    <p:sldId id="338" r:id="rId14"/>
    <p:sldId id="334" r:id="rId15"/>
    <p:sldId id="339" r:id="rId16"/>
    <p:sldId id="296" r:id="rId17"/>
    <p:sldId id="287" r:id="rId18"/>
    <p:sldId id="310" r:id="rId19"/>
    <p:sldId id="342" r:id="rId20"/>
    <p:sldId id="336" r:id="rId21"/>
    <p:sldId id="30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>
          <p15:clr>
            <a:srgbClr val="A4A3A4"/>
          </p15:clr>
        </p15:guide>
        <p15:guide id="2" pos="3840">
          <p15:clr>
            <a:srgbClr val="A4A3A4"/>
          </p15:clr>
        </p15:guide>
        <p15:guide id="3" pos="328">
          <p15:clr>
            <a:srgbClr val="A4A3A4"/>
          </p15:clr>
        </p15:guide>
        <p15:guide id="4" pos="7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0AC"/>
    <a:srgbClr val="3577C1"/>
    <a:srgbClr val="22A1B2"/>
    <a:srgbClr val="3BC6D9"/>
    <a:srgbClr val="7F7F7F"/>
    <a:srgbClr val="FFFFFF"/>
    <a:srgbClr val="4B256F"/>
    <a:srgbClr val="3E81DA"/>
    <a:srgbClr val="1A4187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7" autoAdjust="0"/>
    <p:restoredTop sz="85053" autoAdjust="0"/>
  </p:normalViewPr>
  <p:slideViewPr>
    <p:cSldViewPr snapToGrid="0" showGuides="1">
      <p:cViewPr varScale="1">
        <p:scale>
          <a:sx n="87" d="100"/>
          <a:sy n="87" d="100"/>
        </p:scale>
        <p:origin x="538" y="77"/>
      </p:cViewPr>
      <p:guideLst>
        <p:guide orient="horz" pos="2218"/>
        <p:guide pos="3840"/>
        <p:guide pos="328"/>
        <p:guide pos="73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87ECE-8066-474D-8469-FEF9ECDCCE01}" type="datetimeFigureOut">
              <a:rPr lang="zh-CN" altLang="en-US" smtClean="0"/>
              <a:t>2020/7/16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B2DEB-DCC2-42F6-84D4-96E1496038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827314" y="1277257"/>
            <a:ext cx="348343" cy="348343"/>
          </a:xfrm>
          <a:prstGeom prst="rect">
            <a:avLst/>
          </a:prstGeom>
          <a:solidFill>
            <a:srgbClr val="1A4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827314" y="2547643"/>
            <a:ext cx="348343" cy="348343"/>
          </a:xfrm>
          <a:prstGeom prst="rect">
            <a:avLst/>
          </a:prstGeom>
          <a:solidFill>
            <a:srgbClr val="3E8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827314" y="1912450"/>
            <a:ext cx="348343" cy="348343"/>
          </a:xfrm>
          <a:prstGeom prst="rect">
            <a:avLst/>
          </a:prstGeom>
          <a:solidFill>
            <a:srgbClr val="22A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4187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8C62F-F540-4B69-98AA-32BE9D5176D2}" type="datetimeFigureOut">
              <a:rPr lang="zh-CN" altLang="en-US" smtClean="0"/>
              <a:t>2020/7/16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C789-63F2-4AD7-8853-B7E2BC3198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lottiefile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57" y="2256823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3145254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99357" y="928199"/>
            <a:ext cx="555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方正粗谭黑简体" pitchFamily="2" charset="-122"/>
                <a:ea typeface="方正粗谭黑简体" pitchFamily="2" charset="-122"/>
              </a:rPr>
              <a:t>Android project:</a:t>
            </a:r>
            <a:endParaRPr lang="zh-CN" altLang="en-US" sz="5400" dirty="0">
              <a:solidFill>
                <a:schemeClr val="bg1"/>
              </a:solidFill>
              <a:latin typeface="方正粗谭黑简体" pitchFamily="2" charset="-122"/>
              <a:ea typeface="方正粗谭黑简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29108" y="386372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成员：肖瑞轩</a:t>
            </a:r>
            <a:endParaRPr lang="en-US" altLang="zh-CN" sz="28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           黄家伟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672960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START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179 欧美蓝色个性商务片头_爱给网_2gei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6700" y="-1158553"/>
            <a:ext cx="609600" cy="609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AC9497-BEB9-4E36-80BD-1BAE5E05005D}"/>
              </a:ext>
            </a:extLst>
          </p:cNvPr>
          <p:cNvSpPr txBox="1"/>
          <p:nvPr/>
        </p:nvSpPr>
        <p:spPr>
          <a:xfrm>
            <a:off x="3621255" y="1989056"/>
            <a:ext cx="55587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方正粗谭黑简体" pitchFamily="2" charset="-122"/>
                <a:ea typeface="方正粗谭黑简体" pitchFamily="2" charset="-122"/>
              </a:rPr>
              <a:t>MiniTiktok</a:t>
            </a:r>
            <a:endParaRPr lang="zh-CN" altLang="en-US" sz="5400" dirty="0">
              <a:solidFill>
                <a:schemeClr val="bg1"/>
              </a:solidFill>
              <a:latin typeface="方正粗谭黑简体" pitchFamily="2" charset="-122"/>
              <a:ea typeface="方正粗谭黑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  <p:bldP spid="2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923"/>
          <p:cNvSpPr/>
          <p:nvPr/>
        </p:nvSpPr>
        <p:spPr>
          <a:xfrm>
            <a:off x="865995" y="724535"/>
            <a:ext cx="1708529" cy="999490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ctr">
              <a:defRPr b="0">
                <a:solidFill>
                  <a:srgbClr val="000000"/>
                </a:solidFill>
                <a:uFillTx/>
              </a:defRPr>
            </a:pPr>
            <a:endParaRPr lang="en-US" altLang="zh-CN" sz="6000" spc="42" noProof="0" dirty="0">
              <a:ln>
                <a:noFill/>
              </a:ln>
              <a:solidFill>
                <a:srgbClr val="484848"/>
              </a:solidFill>
              <a:effectLst/>
              <a:uLnTx/>
              <a:uFill>
                <a:solidFill>
                  <a:srgbClr val="36C0A6"/>
                </a:solidFill>
              </a:uFill>
              <a:latin typeface="微软雅黑" panose="020B0503020204020204" charset="-122"/>
              <a:ea typeface="微软雅黑" panose="020B0503020204020204" charset="-122"/>
              <a:cs typeface="Arial Black" panose="020B0A04020102020204" charset="0"/>
              <a:sym typeface="+mn-ea"/>
            </a:endParaRPr>
          </a:p>
        </p:txBody>
      </p:sp>
      <p:sp>
        <p:nvSpPr>
          <p:cNvPr id="5" name="Shape 6923"/>
          <p:cNvSpPr/>
          <p:nvPr/>
        </p:nvSpPr>
        <p:spPr>
          <a:xfrm>
            <a:off x="661044" y="270564"/>
            <a:ext cx="5175876" cy="90794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ctr">
              <a:defRPr b="0">
                <a:solidFill>
                  <a:srgbClr val="000000"/>
                </a:solidFill>
                <a:uFillTx/>
              </a:defRPr>
            </a:pPr>
            <a:r>
              <a:rPr lang="zh-CN" altLang="en-US" sz="5400" spc="42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36C0A6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Arial Black" panose="020B0A04020102020204" charset="0"/>
                <a:sym typeface="+mn-ea"/>
              </a:rPr>
              <a:t>首页的其他功能</a:t>
            </a:r>
            <a:endParaRPr lang="en-US" altLang="zh-CN" sz="5400" spc="42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36C0A6"/>
                </a:solidFill>
              </a:uFill>
              <a:latin typeface="微软雅黑" panose="020B0503020204020204" charset="-122"/>
              <a:ea typeface="微软雅黑" panose="020B0503020204020204" charset="-122"/>
              <a:cs typeface="Arial Black" panose="020B0A0402010202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4535" y="4559300"/>
            <a:ext cx="3842385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+mn-lt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17" y="1400819"/>
            <a:ext cx="1496123" cy="3158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553" y="1493066"/>
            <a:ext cx="1612110" cy="3403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92" y="1313827"/>
            <a:ext cx="1562470" cy="32985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95717" y="4775914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查看评论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43685" y="4805402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视频分享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093703" y="4775914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单击出现进度条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6138" y="5275385"/>
            <a:ext cx="841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评论：</a:t>
            </a:r>
            <a:r>
              <a:rPr lang="en-US" altLang="zh-CN" dirty="0" err="1" smtClean="0"/>
              <a:t>Dialogfragment</a:t>
            </a:r>
            <a:r>
              <a:rPr lang="zh-CN" altLang="en-US" dirty="0" smtClean="0"/>
              <a:t>框架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recyclerview</a:t>
            </a:r>
            <a:r>
              <a:rPr lang="zh-CN" altLang="en-US" dirty="0" smtClean="0"/>
              <a:t>进行实现</a:t>
            </a:r>
            <a:endParaRPr lang="en-US" altLang="zh-CN" dirty="0" smtClean="0"/>
          </a:p>
          <a:p>
            <a:r>
              <a:rPr lang="zh-CN" altLang="en-US" dirty="0" smtClean="0"/>
              <a:t>分享：</a:t>
            </a:r>
            <a:r>
              <a:rPr lang="en-US" altLang="zh-CN" dirty="0" err="1"/>
              <a:t>Dialogfragment</a:t>
            </a:r>
            <a:r>
              <a:rPr lang="zh-CN" altLang="en-US" dirty="0"/>
              <a:t>框架</a:t>
            </a:r>
            <a:r>
              <a:rPr lang="en-US" altLang="zh-CN" dirty="0" smtClean="0"/>
              <a:t>+horizontal 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进行</a:t>
            </a:r>
            <a:r>
              <a:rPr lang="zh-CN" altLang="en-US" dirty="0"/>
              <a:t>实现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LinearLayout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2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B26687-D6D3-477F-A55A-981B9698ABF6}"/>
              </a:ext>
            </a:extLst>
          </p:cNvPr>
          <p:cNvSpPr txBox="1"/>
          <p:nvPr/>
        </p:nvSpPr>
        <p:spPr>
          <a:xfrm>
            <a:off x="510076" y="297988"/>
            <a:ext cx="5912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同城的导航区</a:t>
            </a:r>
            <a:endParaRPr lang="en-US" altLang="zh-CN" sz="4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3" y="1424354"/>
            <a:ext cx="2128201" cy="44928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48" y="1394556"/>
            <a:ext cx="2156430" cy="45524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3069" y="1318846"/>
            <a:ext cx="58908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gridvideo</a:t>
            </a:r>
            <a:r>
              <a:rPr lang="zh-CN" altLang="en-US" dirty="0" smtClean="0"/>
              <a:t>的格式进行呈现（因此同学们上传的视频没有简介所以就偷懒使用了下载的离线视频）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通过创建</a:t>
            </a:r>
            <a:r>
              <a:rPr lang="en-US" altLang="zh-CN" dirty="0" err="1" smtClean="0"/>
              <a:t>staggeredgridlayoutmanager</a:t>
            </a:r>
            <a:r>
              <a:rPr lang="zh-CN" altLang="en-US" dirty="0" smtClean="0"/>
              <a:t>实现网格瀑布式的布局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点击对应的</a:t>
            </a:r>
            <a:r>
              <a:rPr lang="en-US" altLang="zh-CN" dirty="0" smtClean="0"/>
              <a:t>layout</a:t>
            </a:r>
            <a:r>
              <a:rPr lang="zh-CN" altLang="en-US" dirty="0" smtClean="0"/>
              <a:t>部分会调用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播放的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进行对应视频的播放，播放效果与之前主页的全屏播放效果类似。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42540" y="2272963"/>
            <a:ext cx="538089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recyclerView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.setLayoutManager(</a:t>
            </a:r>
            <a:r>
              <a:rPr kumimoji="0" lang="zh-CN" altLang="zh-CN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StaggeredGridLayoutManager(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StaggeredGridLayoutManager.</a:t>
            </a:r>
            <a:r>
              <a:rPr kumimoji="0" lang="zh-CN" altLang="zh-CN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VERTICAL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0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03753B-0D2E-4E60-8C0D-D9D67E5398CB}"/>
              </a:ext>
            </a:extLst>
          </p:cNvPr>
          <p:cNvSpPr txBox="1"/>
          <p:nvPr/>
        </p:nvSpPr>
        <p:spPr>
          <a:xfrm>
            <a:off x="7456533" y="539367"/>
            <a:ext cx="3152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视频拍摄、选择封面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9DE7AF-4616-43B5-B02F-F5154B7D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7" y="661720"/>
            <a:ext cx="2690962" cy="5018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1E08D-4287-4136-A567-EC396773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205" y="761471"/>
            <a:ext cx="2642755" cy="49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1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7" y="950545"/>
            <a:ext cx="2418502" cy="51057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5077" y="316523"/>
            <a:ext cx="74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</a:t>
            </a:r>
            <a:r>
              <a:rPr lang="zh-CN" altLang="en-US" dirty="0" smtClean="0"/>
              <a:t>传后首页出现自己上传的视频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5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CBE0253-F386-45C5-AFF4-57727B6865E8}"/>
              </a:ext>
            </a:extLst>
          </p:cNvPr>
          <p:cNvSpPr txBox="1"/>
          <p:nvPr/>
        </p:nvSpPr>
        <p:spPr>
          <a:xfrm>
            <a:off x="581658" y="372524"/>
            <a:ext cx="3761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“消息”界面</a:t>
            </a:r>
            <a:endParaRPr lang="zh-CN" altLang="en-US" sz="3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EFBBF9-66C6-4CA9-9CC3-53F048A6BA11}"/>
              </a:ext>
            </a:extLst>
          </p:cNvPr>
          <p:cNvSpPr txBox="1"/>
          <p:nvPr/>
        </p:nvSpPr>
        <p:spPr>
          <a:xfrm>
            <a:off x="6594231" y="957300"/>
            <a:ext cx="51424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与</a:t>
            </a:r>
            <a:r>
              <a:rPr lang="en-US" altLang="zh-CN" sz="2000" b="1" dirty="0" smtClean="0"/>
              <a:t>homework2</a:t>
            </a:r>
            <a:r>
              <a:rPr lang="zh-CN" altLang="en-US" sz="2000" b="1" dirty="0" smtClean="0"/>
              <a:t>类似，</a:t>
            </a:r>
            <a:r>
              <a:rPr lang="zh-CN" altLang="en-US" sz="2000" b="1" dirty="0" smtClean="0"/>
              <a:t>使用</a:t>
            </a:r>
            <a:r>
              <a:rPr lang="en-US" altLang="zh-CN" sz="2000" b="1" dirty="0" err="1"/>
              <a:t>recyclerview</a:t>
            </a:r>
            <a:r>
              <a:rPr lang="zh-CN" altLang="en-US" sz="2000" b="1" dirty="0"/>
              <a:t>实现</a:t>
            </a:r>
            <a:r>
              <a:rPr lang="zh-CN" altLang="en-US" sz="2000" b="1" dirty="0" smtClean="0"/>
              <a:t>，为保证对齐，顶部的图标使用辅助对齐直线进行定位校准。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点击对话框可</a:t>
            </a:r>
            <a:r>
              <a:rPr lang="zh-CN" altLang="en-US" sz="2000" b="1" dirty="0"/>
              <a:t>进入发送消息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Icon</a:t>
            </a:r>
          </a:p>
          <a:p>
            <a:r>
              <a:rPr lang="en-US" altLang="zh-CN" sz="2000" b="1" dirty="0" err="1" smtClean="0"/>
              <a:t>Isofficial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Name</a:t>
            </a:r>
          </a:p>
          <a:p>
            <a:r>
              <a:rPr lang="en-US" altLang="zh-CN" sz="2000" b="1" dirty="0" smtClean="0"/>
              <a:t>Content</a:t>
            </a:r>
          </a:p>
          <a:p>
            <a:r>
              <a:rPr lang="en-US" altLang="zh-CN" sz="2000" b="1" dirty="0" smtClean="0"/>
              <a:t>time</a:t>
            </a:r>
            <a:endParaRPr lang="en-US" altLang="zh-CN" sz="2000" b="1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不再使用之前的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方法定义对象，使用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序列化解析从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数据文件中得到对应的信息，方便从离线获得数据到从在线获得数据的移植过程。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4" y="957299"/>
            <a:ext cx="2178681" cy="45994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86" y="957299"/>
            <a:ext cx="2141199" cy="45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12277"/>
            <a:ext cx="2423899" cy="51171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77406" y="2004647"/>
            <a:ext cx="6620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简单的个人主页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多个</a:t>
            </a:r>
            <a:r>
              <a:rPr lang="en-US" altLang="zh-CN" dirty="0" smtClean="0"/>
              <a:t>linear layout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relative layout</a:t>
            </a:r>
            <a:r>
              <a:rPr lang="zh-CN" altLang="en-US" dirty="0" smtClean="0"/>
              <a:t>的组合、嵌套与叠加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待实现：下方获取个人的收藏视频并以</a:t>
            </a:r>
            <a:r>
              <a:rPr lang="en-US" altLang="zh-CN" dirty="0" err="1" smtClean="0"/>
              <a:t>gridvideo</a:t>
            </a:r>
            <a:r>
              <a:rPr lang="zh-CN" altLang="en-US" dirty="0" smtClean="0"/>
              <a:t>的形式呈现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0100" y="589085"/>
            <a:ext cx="6752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“我”部分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6810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1" y="1688157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11632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anose="020B0604020202020204" pitchFamily="34" charset="0"/>
              </a:rPr>
              <a:t>PART  03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功能亮点与未来可改进的点</a:t>
            </a:r>
            <a:endParaRPr lang="zh-CN" altLang="en-US" sz="28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58"/>
          <p:cNvSpPr txBox="1"/>
          <p:nvPr/>
        </p:nvSpPr>
        <p:spPr>
          <a:xfrm>
            <a:off x="1023885" y="272248"/>
            <a:ext cx="4444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动画：</a:t>
            </a:r>
            <a:r>
              <a:rPr lang="en-US" altLang="zh-CN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Lottie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点赞动画、</a:t>
            </a:r>
            <a:r>
              <a:rPr lang="en-US" altLang="zh-CN" sz="2400" dirty="0" err="1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marqueetext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走马灯文字效果</a:t>
            </a:r>
            <a:endParaRPr lang="en-US" altLang="zh-CN" sz="2400" dirty="0" smtClean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不同</a:t>
            </a:r>
            <a:r>
              <a:rPr lang="en-US" altLang="zh-CN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dialog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的上拉与下滑效果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4" name="组合 3"/>
          <p:cNvGrpSpPr/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16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3">
            <a:extLst>
              <a:ext uri="{FF2B5EF4-FFF2-40B4-BE49-F238E27FC236}">
                <a16:creationId xmlns:a16="http://schemas.microsoft.com/office/drawing/2014/main" id="{0417FD27-05E6-45F4-9644-9FF86087608F}"/>
              </a:ext>
            </a:extLst>
          </p:cNvPr>
          <p:cNvGrpSpPr/>
          <p:nvPr/>
        </p:nvGrpSpPr>
        <p:grpSpPr bwMode="auto">
          <a:xfrm>
            <a:off x="460271" y="2015683"/>
            <a:ext cx="263525" cy="393700"/>
            <a:chOff x="0" y="0"/>
            <a:chExt cx="213756" cy="427512"/>
          </a:xfrm>
        </p:grpSpPr>
        <p:sp>
          <p:nvSpPr>
            <p:cNvPr id="19" name="直接连接符 4">
              <a:extLst>
                <a:ext uri="{FF2B5EF4-FFF2-40B4-BE49-F238E27FC236}">
                  <a16:creationId xmlns:a16="http://schemas.microsoft.com/office/drawing/2014/main" id="{F591A2AA-B37F-4617-A9AF-90965CE9D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接连接符 5">
              <a:extLst>
                <a:ext uri="{FF2B5EF4-FFF2-40B4-BE49-F238E27FC236}">
                  <a16:creationId xmlns:a16="http://schemas.microsoft.com/office/drawing/2014/main" id="{51CEE7AF-4525-4987-8593-1FFE555C2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文本框 58">
            <a:extLst>
              <a:ext uri="{FF2B5EF4-FFF2-40B4-BE49-F238E27FC236}">
                <a16:creationId xmlns:a16="http://schemas.microsoft.com/office/drawing/2014/main" id="{410313CA-B029-4A94-840D-BA56E3A2641B}"/>
              </a:ext>
            </a:extLst>
          </p:cNvPr>
          <p:cNvSpPr txBox="1"/>
          <p:nvPr/>
        </p:nvSpPr>
        <p:spPr>
          <a:xfrm>
            <a:off x="926408" y="2015683"/>
            <a:ext cx="867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使用在线</a:t>
            </a:r>
            <a:r>
              <a:rPr lang="en-US" altLang="zh-CN" sz="2400" dirty="0" err="1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api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的注册</a:t>
            </a:r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登录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，</a:t>
            </a:r>
            <a:r>
              <a:rPr lang="en-US" altLang="zh-CN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md5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加密传输，方便不同的设备上进行用户的管理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sp>
        <p:nvSpPr>
          <p:cNvPr id="11" name="文本框 58">
            <a:extLst>
              <a:ext uri="{FF2B5EF4-FFF2-40B4-BE49-F238E27FC236}">
                <a16:creationId xmlns:a16="http://schemas.microsoft.com/office/drawing/2014/main" id="{410313CA-B029-4A94-840D-BA56E3A2641B}"/>
              </a:ext>
            </a:extLst>
          </p:cNvPr>
          <p:cNvSpPr txBox="1"/>
          <p:nvPr/>
        </p:nvSpPr>
        <p:spPr>
          <a:xfrm>
            <a:off x="981912" y="3337460"/>
            <a:ext cx="867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模仿抖音进行了视频列表与瀑布网格图两种视频呈现方式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12" name="组合 3">
            <a:extLst>
              <a:ext uri="{FF2B5EF4-FFF2-40B4-BE49-F238E27FC236}">
                <a16:creationId xmlns:a16="http://schemas.microsoft.com/office/drawing/2014/main" id="{0417FD27-05E6-45F4-9644-9FF86087608F}"/>
              </a:ext>
            </a:extLst>
          </p:cNvPr>
          <p:cNvGrpSpPr/>
          <p:nvPr/>
        </p:nvGrpSpPr>
        <p:grpSpPr bwMode="auto">
          <a:xfrm>
            <a:off x="460270" y="3303314"/>
            <a:ext cx="263525" cy="393700"/>
            <a:chOff x="0" y="0"/>
            <a:chExt cx="213756" cy="427512"/>
          </a:xfrm>
        </p:grpSpPr>
        <p:sp>
          <p:nvSpPr>
            <p:cNvPr id="15" name="直接连接符 4">
              <a:extLst>
                <a:ext uri="{FF2B5EF4-FFF2-40B4-BE49-F238E27FC236}">
                  <a16:creationId xmlns:a16="http://schemas.microsoft.com/office/drawing/2014/main" id="{F591A2AA-B37F-4617-A9AF-90965CE9D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接连接符 5">
              <a:extLst>
                <a:ext uri="{FF2B5EF4-FFF2-40B4-BE49-F238E27FC236}">
                  <a16:creationId xmlns:a16="http://schemas.microsoft.com/office/drawing/2014/main" id="{51CEE7AF-4525-4987-8593-1FFE555C2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文本框 58">
            <a:extLst>
              <a:ext uri="{FF2B5EF4-FFF2-40B4-BE49-F238E27FC236}">
                <a16:creationId xmlns:a16="http://schemas.microsoft.com/office/drawing/2014/main" id="{410313CA-B029-4A94-840D-BA56E3A2641B}"/>
              </a:ext>
            </a:extLst>
          </p:cNvPr>
          <p:cNvSpPr txBox="1"/>
          <p:nvPr/>
        </p:nvSpPr>
        <p:spPr>
          <a:xfrm>
            <a:off x="1023885" y="4500975"/>
            <a:ext cx="867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对消息等数据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使用</a:t>
            </a:r>
            <a:r>
              <a:rPr lang="en-US" altLang="zh-CN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xml</a:t>
            </a:r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序列化，方便数据来源由离线到在线的移植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  <p:grpSp>
        <p:nvGrpSpPr>
          <p:cNvPr id="24" name="组合 3">
            <a:extLst>
              <a:ext uri="{FF2B5EF4-FFF2-40B4-BE49-F238E27FC236}">
                <a16:creationId xmlns:a16="http://schemas.microsoft.com/office/drawing/2014/main" id="{0417FD27-05E6-45F4-9644-9FF86087608F}"/>
              </a:ext>
            </a:extLst>
          </p:cNvPr>
          <p:cNvGrpSpPr/>
          <p:nvPr/>
        </p:nvGrpSpPr>
        <p:grpSpPr bwMode="auto">
          <a:xfrm>
            <a:off x="460270" y="4421320"/>
            <a:ext cx="263525" cy="393700"/>
            <a:chOff x="0" y="0"/>
            <a:chExt cx="213756" cy="427512"/>
          </a:xfrm>
        </p:grpSpPr>
        <p:sp>
          <p:nvSpPr>
            <p:cNvPr id="25" name="直接连接符 4">
              <a:extLst>
                <a:ext uri="{FF2B5EF4-FFF2-40B4-BE49-F238E27FC236}">
                  <a16:creationId xmlns:a16="http://schemas.microsoft.com/office/drawing/2014/main" id="{F591A2AA-B37F-4617-A9AF-90965CE9D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直接连接符 5">
              <a:extLst>
                <a:ext uri="{FF2B5EF4-FFF2-40B4-BE49-F238E27FC236}">
                  <a16:creationId xmlns:a16="http://schemas.microsoft.com/office/drawing/2014/main" id="{51CEE7AF-4525-4987-8593-1FFE555C2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3">
            <a:extLst>
              <a:ext uri="{FF2B5EF4-FFF2-40B4-BE49-F238E27FC236}">
                <a16:creationId xmlns:a16="http://schemas.microsoft.com/office/drawing/2014/main" id="{81DB4BB1-5C8E-4CD2-A529-171653C77177}"/>
              </a:ext>
            </a:extLst>
          </p:cNvPr>
          <p:cNvGrpSpPr/>
          <p:nvPr/>
        </p:nvGrpSpPr>
        <p:grpSpPr bwMode="auto">
          <a:xfrm>
            <a:off x="592034" y="334352"/>
            <a:ext cx="263525" cy="393700"/>
            <a:chOff x="0" y="0"/>
            <a:chExt cx="213756" cy="427512"/>
          </a:xfrm>
        </p:grpSpPr>
        <p:sp>
          <p:nvSpPr>
            <p:cNvPr id="25" name="直接连接符 4">
              <a:extLst>
                <a:ext uri="{FF2B5EF4-FFF2-40B4-BE49-F238E27FC236}">
                  <a16:creationId xmlns:a16="http://schemas.microsoft.com/office/drawing/2014/main" id="{FE144551-D5C2-470F-8AB0-AE96AF9AA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直接连接符 5">
              <a:extLst>
                <a:ext uri="{FF2B5EF4-FFF2-40B4-BE49-F238E27FC236}">
                  <a16:creationId xmlns:a16="http://schemas.microsoft.com/office/drawing/2014/main" id="{2AC78111-C7EF-429F-85AE-CF90990C9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文本框 58">
            <a:extLst>
              <a:ext uri="{FF2B5EF4-FFF2-40B4-BE49-F238E27FC236}">
                <a16:creationId xmlns:a16="http://schemas.microsoft.com/office/drawing/2014/main" id="{9AE2BAEA-8983-45F5-A3ED-CD17EBD9D365}"/>
              </a:ext>
            </a:extLst>
          </p:cNvPr>
          <p:cNvSpPr txBox="1"/>
          <p:nvPr/>
        </p:nvSpPr>
        <p:spPr>
          <a:xfrm>
            <a:off x="1023885" y="272248"/>
            <a:ext cx="2584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视图布局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5EE5DB-93E8-432A-8667-1236531645B9}"/>
              </a:ext>
            </a:extLst>
          </p:cNvPr>
          <p:cNvSpPr txBox="1"/>
          <p:nvPr/>
        </p:nvSpPr>
        <p:spPr>
          <a:xfrm>
            <a:off x="370868" y="924902"/>
            <a:ext cx="113719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与真实的抖音界面相似，主页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与消息列表使用的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，同城使用的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GridVideo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仿的抖音界面以及位置大多采用百分比（百分比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GuideLine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Constraint_bias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）而非绝对值（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）布局，适配多种机型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。圆角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也显得更加友好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3">
            <a:extLst>
              <a:ext uri="{FF2B5EF4-FFF2-40B4-BE49-F238E27FC236}">
                <a16:creationId xmlns:a16="http://schemas.microsoft.com/office/drawing/2014/main" id="{5E7739E5-E8A3-4050-85C2-4E2F9B963738}"/>
              </a:ext>
            </a:extLst>
          </p:cNvPr>
          <p:cNvGrpSpPr/>
          <p:nvPr/>
        </p:nvGrpSpPr>
        <p:grpSpPr bwMode="auto">
          <a:xfrm>
            <a:off x="592034" y="3035300"/>
            <a:ext cx="263525" cy="393700"/>
            <a:chOff x="0" y="0"/>
            <a:chExt cx="213756" cy="427512"/>
          </a:xfrm>
        </p:grpSpPr>
        <p:sp>
          <p:nvSpPr>
            <p:cNvPr id="30" name="直接连接符 4">
              <a:extLst>
                <a:ext uri="{FF2B5EF4-FFF2-40B4-BE49-F238E27FC236}">
                  <a16:creationId xmlns:a16="http://schemas.microsoft.com/office/drawing/2014/main" id="{9EA5A3CB-23FA-4E7B-B1BA-D576F8B45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直接连接符 5">
              <a:extLst>
                <a:ext uri="{FF2B5EF4-FFF2-40B4-BE49-F238E27FC236}">
                  <a16:creationId xmlns:a16="http://schemas.microsoft.com/office/drawing/2014/main" id="{9B1D44FC-7C36-40B1-A489-CC5807B6B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文本框 58">
            <a:extLst>
              <a:ext uri="{FF2B5EF4-FFF2-40B4-BE49-F238E27FC236}">
                <a16:creationId xmlns:a16="http://schemas.microsoft.com/office/drawing/2014/main" id="{A967790B-6993-48B8-8FA7-A5A6E8739181}"/>
              </a:ext>
            </a:extLst>
          </p:cNvPr>
          <p:cNvSpPr txBox="1"/>
          <p:nvPr/>
        </p:nvSpPr>
        <p:spPr>
          <a:xfrm>
            <a:off x="1023884" y="2816651"/>
            <a:ext cx="2584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通过数据库实现的收藏功能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0146" y="281354"/>
            <a:ext cx="768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未来的可改进点与已做但存在</a:t>
            </a:r>
            <a:r>
              <a:rPr lang="en-US" altLang="zh-CN" dirty="0" smtClean="0"/>
              <a:t>bug</a:t>
            </a:r>
            <a:r>
              <a:rPr lang="zh-CN" altLang="en-US" dirty="0" smtClean="0"/>
              <a:t>需要修改的部分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2" name="文本框 58">
            <a:extLst>
              <a:ext uri="{FF2B5EF4-FFF2-40B4-BE49-F238E27FC236}">
                <a16:creationId xmlns:a16="http://schemas.microsoft.com/office/drawing/2014/main" id="{A967790B-6993-48B8-8FA7-A5A6E8739181}"/>
              </a:ext>
            </a:extLst>
          </p:cNvPr>
          <p:cNvSpPr txBox="1"/>
          <p:nvPr/>
        </p:nvSpPr>
        <p:spPr>
          <a:xfrm>
            <a:off x="1428330" y="927685"/>
            <a:ext cx="2584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通过数据库实现的收藏功能</a:t>
            </a:r>
          </a:p>
        </p:txBody>
      </p:sp>
      <p:grpSp>
        <p:nvGrpSpPr>
          <p:cNvPr id="13" name="组合 3">
            <a:extLst>
              <a:ext uri="{FF2B5EF4-FFF2-40B4-BE49-F238E27FC236}">
                <a16:creationId xmlns:a16="http://schemas.microsoft.com/office/drawing/2014/main" id="{5E7739E5-E8A3-4050-85C2-4E2F9B963738}"/>
              </a:ext>
            </a:extLst>
          </p:cNvPr>
          <p:cNvGrpSpPr/>
          <p:nvPr/>
        </p:nvGrpSpPr>
        <p:grpSpPr bwMode="auto">
          <a:xfrm>
            <a:off x="727476" y="1146333"/>
            <a:ext cx="263525" cy="393700"/>
            <a:chOff x="0" y="0"/>
            <a:chExt cx="213756" cy="427512"/>
          </a:xfrm>
        </p:grpSpPr>
        <p:sp>
          <p:nvSpPr>
            <p:cNvPr id="14" name="直接连接符 4">
              <a:extLst>
                <a:ext uri="{FF2B5EF4-FFF2-40B4-BE49-F238E27FC236}">
                  <a16:creationId xmlns:a16="http://schemas.microsoft.com/office/drawing/2014/main" id="{9EA5A3CB-23FA-4E7B-B1BA-D576F8B45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接连接符 5">
              <a:extLst>
                <a:ext uri="{FF2B5EF4-FFF2-40B4-BE49-F238E27FC236}">
                  <a16:creationId xmlns:a16="http://schemas.microsoft.com/office/drawing/2014/main" id="{9B1D44FC-7C36-40B1-A489-CC5807B6B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组合 3">
            <a:extLst>
              <a:ext uri="{FF2B5EF4-FFF2-40B4-BE49-F238E27FC236}">
                <a16:creationId xmlns:a16="http://schemas.microsoft.com/office/drawing/2014/main" id="{5E7739E5-E8A3-4050-85C2-4E2F9B963738}"/>
              </a:ext>
            </a:extLst>
          </p:cNvPr>
          <p:cNvGrpSpPr/>
          <p:nvPr/>
        </p:nvGrpSpPr>
        <p:grpSpPr bwMode="auto">
          <a:xfrm>
            <a:off x="715133" y="2635164"/>
            <a:ext cx="263525" cy="393700"/>
            <a:chOff x="0" y="0"/>
            <a:chExt cx="213756" cy="427512"/>
          </a:xfrm>
        </p:grpSpPr>
        <p:sp>
          <p:nvSpPr>
            <p:cNvPr id="17" name="直接连接符 4">
              <a:extLst>
                <a:ext uri="{FF2B5EF4-FFF2-40B4-BE49-F238E27FC236}">
                  <a16:creationId xmlns:a16="http://schemas.microsoft.com/office/drawing/2014/main" id="{9EA5A3CB-23FA-4E7B-B1BA-D576F8B45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接连接符 5">
              <a:extLst>
                <a:ext uri="{FF2B5EF4-FFF2-40B4-BE49-F238E27FC236}">
                  <a16:creationId xmlns:a16="http://schemas.microsoft.com/office/drawing/2014/main" id="{9B1D44FC-7C36-40B1-A489-CC5807B6B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文本框 58">
            <a:extLst>
              <a:ext uri="{FF2B5EF4-FFF2-40B4-BE49-F238E27FC236}">
                <a16:creationId xmlns:a16="http://schemas.microsoft.com/office/drawing/2014/main" id="{A967790B-6993-48B8-8FA7-A5A6E8739181}"/>
              </a:ext>
            </a:extLst>
          </p:cNvPr>
          <p:cNvSpPr txBox="1"/>
          <p:nvPr/>
        </p:nvSpPr>
        <p:spPr>
          <a:xfrm>
            <a:off x="1428329" y="2514940"/>
            <a:ext cx="502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1950AC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不同视频的全屏切换可以使用上下滑动的效果进行呈现，左右滑动呈现个人主页等效果</a:t>
            </a:r>
            <a:endParaRPr lang="zh-CN" altLang="en-US" sz="2400" dirty="0">
              <a:solidFill>
                <a:srgbClr val="1950AC"/>
              </a:solidFill>
              <a:latin typeface="方正兰亭黑_GBK" pitchFamily="2" charset="-122"/>
              <a:ea typeface="方正兰亭黑_GBK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83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71" y="572096"/>
            <a:ext cx="3538227" cy="888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7515" y="525611"/>
            <a:ext cx="231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altLang="zh-CN" sz="2400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CONTENTS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1637" y="1049407"/>
            <a:ext cx="170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目  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798078" y="1594688"/>
            <a:ext cx="6158351" cy="576580"/>
            <a:chOff x="2725786" y="1922641"/>
            <a:chExt cx="6994428" cy="654860"/>
          </a:xfrm>
        </p:grpSpPr>
        <p:grpSp>
          <p:nvGrpSpPr>
            <p:cNvPr id="7" name="组合 6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6" name="对角圆角矩形 5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32" name="对角圆角矩形 31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188193" y="1941650"/>
              <a:ext cx="906473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34702" y="2004305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anose="020F0502020204030204" pitchFamily="34" charset="0"/>
                </a:rPr>
                <a:t>PART 01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920798" y="2024872"/>
              <a:ext cx="1607982" cy="524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成员分工</a:t>
              </a:r>
              <a:endParaRPr lang="en-US" altLang="zh-CN" sz="24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798078" y="2429713"/>
            <a:ext cx="6158351" cy="576580"/>
            <a:chOff x="2725786" y="1922641"/>
            <a:chExt cx="6994428" cy="654860"/>
          </a:xfrm>
        </p:grpSpPr>
        <p:grpSp>
          <p:nvGrpSpPr>
            <p:cNvPr id="59" name="组合 58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64" name="对角圆角矩形 63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65" name="对角圆角矩形 64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61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62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anose="020F0502020204030204" pitchFamily="34" charset="0"/>
                </a:rPr>
                <a:t>PART 02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6845508" y="1999496"/>
              <a:ext cx="1957543" cy="524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界面与功能</a:t>
              </a:r>
              <a:endParaRPr lang="en-US" altLang="zh-CN" sz="20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879358" y="3291408"/>
            <a:ext cx="6158351" cy="576580"/>
            <a:chOff x="2725786" y="1922641"/>
            <a:chExt cx="6994428" cy="654860"/>
          </a:xfrm>
        </p:grpSpPr>
        <p:grpSp>
          <p:nvGrpSpPr>
            <p:cNvPr id="67" name="组合 66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72" name="对角圆角矩形 71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73" name="对角圆角矩形 72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69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70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anose="020F0502020204030204" pitchFamily="34" charset="0"/>
                </a:rPr>
                <a:t>PART 03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7423116" y="2004633"/>
              <a:ext cx="908859" cy="524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亮点</a:t>
              </a:r>
              <a:endParaRPr lang="en-US" altLang="zh-CN" sz="24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798078" y="4167073"/>
            <a:ext cx="6158351" cy="576580"/>
            <a:chOff x="2725786" y="1922641"/>
            <a:chExt cx="6994428" cy="654860"/>
          </a:xfrm>
        </p:grpSpPr>
        <p:grpSp>
          <p:nvGrpSpPr>
            <p:cNvPr id="75" name="组合 74"/>
            <p:cNvGrpSpPr/>
            <p:nvPr/>
          </p:nvGrpSpPr>
          <p:grpSpPr>
            <a:xfrm>
              <a:off x="2725786" y="1922641"/>
              <a:ext cx="6994428" cy="610409"/>
              <a:chOff x="2725786" y="1922642"/>
              <a:chExt cx="6994428" cy="759062"/>
            </a:xfrm>
          </p:grpSpPr>
          <p:sp>
            <p:nvSpPr>
              <p:cNvPr id="80" name="对角圆角矩形 79"/>
              <p:cNvSpPr/>
              <p:nvPr/>
            </p:nvSpPr>
            <p:spPr>
              <a:xfrm>
                <a:off x="2725786" y="1922642"/>
                <a:ext cx="6994428" cy="685800"/>
              </a:xfrm>
              <a:prstGeom prst="round2DiagRect">
                <a:avLst>
                  <a:gd name="adj1" fmla="val 47521"/>
                  <a:gd name="adj2" fmla="val 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  <p:sp>
            <p:nvSpPr>
              <p:cNvPr id="81" name="对角圆角矩形 80"/>
              <p:cNvSpPr/>
              <p:nvPr/>
            </p:nvSpPr>
            <p:spPr>
              <a:xfrm>
                <a:off x="2725786" y="1995904"/>
                <a:ext cx="6994428" cy="685800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方正兰亭黑_GBK" pitchFamily="2" charset="-122"/>
                  <a:ea typeface="方正兰亭黑_GBK" pitchFamily="2" charset="-122"/>
                </a:endParaRPr>
              </a:p>
            </p:txBody>
          </p:sp>
        </p:grp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246" y="2276835"/>
              <a:ext cx="1197419" cy="300666"/>
            </a:xfrm>
            <a:prstGeom prst="rect">
              <a:avLst/>
            </a:prstGeom>
          </p:spPr>
        </p:pic>
        <p:sp>
          <p:nvSpPr>
            <p:cNvPr id="77" name="文本框 7"/>
            <p:cNvSpPr txBox="1"/>
            <p:nvPr/>
          </p:nvSpPr>
          <p:spPr>
            <a:xfrm>
              <a:off x="3199916" y="1941650"/>
              <a:ext cx="918195" cy="59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cs typeface="iLiHei" panose="020B0503030403020204" pitchFamily="34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cs typeface="iLiHei" panose="020B0503030403020204" pitchFamily="34" charset="-122"/>
              </a:endParaRPr>
            </a:p>
          </p:txBody>
        </p:sp>
        <p:sp>
          <p:nvSpPr>
            <p:cNvPr id="78" name="文本框 8"/>
            <p:cNvSpPr txBox="1"/>
            <p:nvPr/>
          </p:nvSpPr>
          <p:spPr>
            <a:xfrm>
              <a:off x="4134702" y="2007488"/>
              <a:ext cx="4210050" cy="52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Calibri" panose="020F0502020204030204" pitchFamily="34" charset="0"/>
                </a:rPr>
                <a:t>PART 04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7020288" y="1979250"/>
              <a:ext cx="1607982" cy="5243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  <a:sym typeface="方正兰亭黑_GBK" pitchFamily="2" charset="-122"/>
                </a:rPr>
                <a:t>成果展示</a:t>
              </a:r>
              <a:endParaRPr lang="en-US" altLang="zh-CN" sz="24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41" y="1688157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11632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1959281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anose="020B0604020202020204" pitchFamily="34" charset="0"/>
              </a:rPr>
              <a:t>PART  04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视频展示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81" y="208613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3170070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800" y="2299896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74444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rPr>
              <a:t>THANKS</a:t>
            </a:r>
            <a:endParaRPr lang="zh-CN" altLang="en-US" sz="32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73" y="173692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84784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799" y="2031146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anose="020B0604020202020204" pitchFamily="34" charset="0"/>
              </a:rPr>
              <a:t>PART  01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8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成员分工</a:t>
            </a:r>
            <a:endParaRPr lang="en-US" altLang="zh-CN" sz="28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226050" y="4188661"/>
            <a:ext cx="1739900" cy="369332"/>
            <a:chOff x="5226050" y="5842000"/>
            <a:chExt cx="1739900" cy="369332"/>
          </a:xfrm>
        </p:grpSpPr>
        <p:sp>
          <p:nvSpPr>
            <p:cNvPr id="27" name="圆角矩形 26"/>
            <p:cNvSpPr/>
            <p:nvPr/>
          </p:nvSpPr>
          <p:spPr>
            <a:xfrm>
              <a:off x="5226050" y="5842000"/>
              <a:ext cx="1739900" cy="36830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19737" y="5842000"/>
              <a:ext cx="115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方正兰亭超细黑简体" pitchFamily="2" charset="-122"/>
                  <a:ea typeface="方正兰亭超细黑简体" pitchFamily="2" charset="-122"/>
                </a:rPr>
                <a:t>START</a:t>
              </a:r>
              <a:endParaRPr lang="zh-CN" altLang="en-US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10800000" flipV="1">
            <a:off x="4837134" y="1318185"/>
            <a:ext cx="679895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/>
              <a:t>负责调用相机录制视频、照片与视频的上传，播放视频界面设计与部分界面优化，收藏数据库构建，</a:t>
            </a:r>
            <a:r>
              <a:rPr lang="en-US" altLang="zh-CN" sz="3200" dirty="0"/>
              <a:t>PPT</a:t>
            </a:r>
            <a:r>
              <a:rPr lang="zh-CN" altLang="en-US" sz="3200" dirty="0"/>
              <a:t>制作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37134" y="532916"/>
            <a:ext cx="343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/>
              <a:t>黄家伟：</a:t>
            </a:r>
            <a:endParaRPr lang="zh-CN" altLang="en-US" sz="3200" dirty="0"/>
          </a:p>
        </p:txBody>
      </p:sp>
      <p:pic>
        <p:nvPicPr>
          <p:cNvPr id="5" name="图片 4" descr="adult-adventure-climber-671557"/>
          <p:cNvPicPr>
            <a:picLocks noChangeAspect="1"/>
          </p:cNvPicPr>
          <p:nvPr/>
        </p:nvPicPr>
        <p:blipFill>
          <a:blip r:embed="rId2"/>
          <a:srcRect r="55082"/>
          <a:stretch>
            <a:fillRect/>
          </a:stretch>
        </p:blipFill>
        <p:spPr>
          <a:xfrm>
            <a:off x="0" y="115410"/>
            <a:ext cx="4642485" cy="6811731"/>
          </a:xfrm>
          <a:prstGeom prst="parallelogram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E8899D-94A2-492B-B99F-B39D2D9FDC98}"/>
              </a:ext>
            </a:extLst>
          </p:cNvPr>
          <p:cNvSpPr txBox="1"/>
          <p:nvPr/>
        </p:nvSpPr>
        <p:spPr>
          <a:xfrm>
            <a:off x="4803978" y="3082954"/>
            <a:ext cx="343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/>
              <a:t>肖瑞轩：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6AA1D1-AFE3-4FB2-811D-29CEB3498628}"/>
              </a:ext>
            </a:extLst>
          </p:cNvPr>
          <p:cNvSpPr txBox="1"/>
          <p:nvPr/>
        </p:nvSpPr>
        <p:spPr>
          <a:xfrm rot="10800000" flipV="1">
            <a:off x="4837134" y="3723933"/>
            <a:ext cx="679895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/>
              <a:t>负责构建联网登录与注册以及相关界面设计，首页界界面、同城界面、消息界面与用户个人面设计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73" y="1736925"/>
            <a:ext cx="3538227" cy="8884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15" y="2984784"/>
            <a:ext cx="3538227" cy="88843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7799" y="2031146"/>
            <a:ext cx="929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Arial" panose="020B0604020202020204" pitchFamily="34" charset="0"/>
              </a:rPr>
              <a:t>PART  02</a:t>
            </a:r>
            <a:endParaRPr lang="zh-CN" altLang="en-US" sz="9600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48000" y="340383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2800" b="1" dirty="0">
                <a:solidFill>
                  <a:schemeClr val="bg1"/>
                </a:solidFill>
                <a:latin typeface="方正兰亭超细黑简体" pitchFamily="2" charset="-122"/>
                <a:ea typeface="方正兰亭超细黑简体" pitchFamily="2" charset="-122"/>
                <a:sym typeface="方正兰亭黑_GBK" pitchFamily="2" charset="-122"/>
              </a:rPr>
              <a:t>界面与功能</a:t>
            </a:r>
            <a:endParaRPr lang="en-US" altLang="zh-CN" sz="2800" b="1" dirty="0">
              <a:solidFill>
                <a:schemeClr val="bg1"/>
              </a:solidFill>
              <a:latin typeface="方正兰亭超细黑简体" pitchFamily="2" charset="-122"/>
              <a:ea typeface="方正兰亭超细黑简体" pitchFamily="2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6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88689" y="230227"/>
            <a:ext cx="583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APP</a:t>
            </a:r>
            <a:r>
              <a:rPr lang="zh-CN" altLang="en-US" sz="4000" b="1" dirty="0" smtClean="0"/>
              <a:t>图标与开屏界面</a:t>
            </a:r>
            <a:endParaRPr lang="zh-CN" altLang="en-US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85" y="1432820"/>
            <a:ext cx="1378408" cy="1591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69" y="1143000"/>
            <a:ext cx="2585554" cy="54583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77707" y="1556238"/>
            <a:ext cx="5328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图标与真实抖音相似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开屏页面使用一个简单的</a:t>
            </a:r>
            <a:r>
              <a:rPr lang="en-US" altLang="zh-CN" dirty="0" smtClean="0"/>
              <a:t>countdown timer</a:t>
            </a:r>
            <a:r>
              <a:rPr lang="zh-CN" altLang="en-US" dirty="0" smtClean="0"/>
              <a:t>计时器实现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退出则需要在</a:t>
            </a:r>
            <a:r>
              <a:rPr lang="en-US" altLang="zh-CN" dirty="0" smtClean="0"/>
              <a:t>2s</a:t>
            </a:r>
            <a:r>
              <a:rPr lang="zh-CN" altLang="en-US" dirty="0" smtClean="0"/>
              <a:t>内连续点击两次退出键才能退出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16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106" y="186266"/>
            <a:ext cx="3935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登录与注册界面</a:t>
            </a:r>
            <a:endParaRPr lang="zh-CN" altLang="en-US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8" y="1767254"/>
            <a:ext cx="1957445" cy="413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9100" y="1389185"/>
            <a:ext cx="7728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为保证在不同手机上的登录用户进行同步管理，抛弃了离线的本地数据库的存储形式，使用了在线的果创云中的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接口对用户数据库进行访问、添加与管理。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联网的</a:t>
            </a:r>
            <a:r>
              <a:rPr lang="en-US" altLang="zh-CN" dirty="0" smtClean="0"/>
              <a:t>get/post</a:t>
            </a:r>
            <a:r>
              <a:rPr lang="zh-CN" altLang="en-US" dirty="0" smtClean="0"/>
              <a:t>请求使用</a:t>
            </a:r>
            <a:r>
              <a:rPr lang="en-US" altLang="zh-CN" dirty="0" err="1" smtClean="0"/>
              <a:t>QShttp</a:t>
            </a:r>
            <a:r>
              <a:rPr lang="zh-CN" altLang="en-US" dirty="0" smtClean="0"/>
              <a:t>模块进行连接，访问果创云自建模型中的数据库数据。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按照规范将用户输入的密码以</a:t>
            </a:r>
            <a:r>
              <a:rPr lang="en-US" altLang="zh-CN" dirty="0" smtClean="0"/>
              <a:t>MD5</a:t>
            </a:r>
            <a:r>
              <a:rPr lang="zh-CN" altLang="en-US" dirty="0" smtClean="0"/>
              <a:t>的加密格式传入在线数据库进行比对与存储工作。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注册成功后自动跳转至登录界面并自动填写注册好的用户名与密码。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106" y="186266"/>
            <a:ext cx="686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/>
              <a:t>导航界面主体架构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9" b="5545"/>
          <a:stretch/>
        </p:blipFill>
        <p:spPr>
          <a:xfrm>
            <a:off x="722347" y="1600201"/>
            <a:ext cx="2102865" cy="3341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7892" y="1287978"/>
            <a:ext cx="541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仿照真实抖音，“首页”“同城”“消息”“我” 四个不同的导航界面，中间“</a:t>
            </a:r>
            <a:r>
              <a:rPr lang="en-US" altLang="zh-CN" dirty="0" smtClean="0"/>
              <a:t>+</a:t>
            </a:r>
            <a:r>
              <a:rPr lang="zh-CN" altLang="en-US" dirty="0" smtClean="0"/>
              <a:t>”为视频录制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8106" y="3103685"/>
            <a:ext cx="753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之间均使用</a:t>
            </a:r>
            <a:r>
              <a:rPr lang="en-US" altLang="zh-CN" dirty="0" err="1" smtClean="0"/>
              <a:t>Butterknife</a:t>
            </a:r>
            <a:r>
              <a:rPr lang="zh-CN" altLang="en-US" dirty="0" smtClean="0"/>
              <a:t>进行绑定和注入，提高开发效率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4972" y="2317192"/>
            <a:ext cx="752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有</a:t>
            </a:r>
            <a:r>
              <a:rPr lang="en-US" altLang="zh-CN" dirty="0" err="1" smtClean="0"/>
              <a:t>splashscreen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录制与播放、消息框，当导航栏存在时为同一个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内，通过</a:t>
            </a:r>
            <a:r>
              <a:rPr lang="en-US" altLang="zh-CN" dirty="0" err="1" smtClean="0"/>
              <a:t>fragmanager</a:t>
            </a:r>
            <a:r>
              <a:rPr lang="zh-CN" altLang="en-US" dirty="0" smtClean="0"/>
              <a:t>进行不同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的加载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18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923"/>
          <p:cNvSpPr/>
          <p:nvPr/>
        </p:nvSpPr>
        <p:spPr>
          <a:xfrm>
            <a:off x="865995" y="724535"/>
            <a:ext cx="1708529" cy="999490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ctr">
              <a:defRPr b="0">
                <a:solidFill>
                  <a:srgbClr val="000000"/>
                </a:solidFill>
                <a:uFillTx/>
              </a:defRPr>
            </a:pPr>
            <a:endParaRPr lang="en-US" altLang="zh-CN" sz="6000" spc="42" noProof="0" dirty="0">
              <a:ln>
                <a:noFill/>
              </a:ln>
              <a:solidFill>
                <a:srgbClr val="484848"/>
              </a:solidFill>
              <a:effectLst/>
              <a:uLnTx/>
              <a:uFill>
                <a:solidFill>
                  <a:srgbClr val="36C0A6"/>
                </a:solidFill>
              </a:uFill>
              <a:latin typeface="微软雅黑" panose="020B0503020204020204" charset="-122"/>
              <a:ea typeface="微软雅黑" panose="020B0503020204020204" charset="-122"/>
              <a:cs typeface="Arial Black" panose="020B0A04020102020204" charset="0"/>
              <a:sym typeface="+mn-ea"/>
            </a:endParaRPr>
          </a:p>
        </p:txBody>
      </p:sp>
      <p:sp>
        <p:nvSpPr>
          <p:cNvPr id="5" name="Shape 6923"/>
          <p:cNvSpPr/>
          <p:nvPr/>
        </p:nvSpPr>
        <p:spPr>
          <a:xfrm>
            <a:off x="544547" y="316339"/>
            <a:ext cx="5179245" cy="907941"/>
          </a:xfrm>
          <a:prstGeom prst="rect">
            <a:avLst/>
          </a:prstGeom>
          <a:ln w="12700">
            <a:round/>
          </a:ln>
        </p:spPr>
        <p:txBody>
          <a:bodyPr wrap="square" lIns="38100" tIns="38100" rIns="38100" bIns="38100">
            <a:spAutoFit/>
          </a:bodyPr>
          <a:lstStyle>
            <a:lvl1pPr>
              <a:buClr>
                <a:srgbClr val="36C0A6"/>
              </a:buClr>
              <a:buFont typeface="ArialUnicodeMS"/>
              <a:defRPr b="1">
                <a:solidFill>
                  <a:srgbClr val="36C0A6"/>
                </a:solidFill>
                <a:uFill>
                  <a:solidFill>
                    <a:srgbClr val="36C0A6"/>
                  </a:solidFill>
                </a:u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pPr lvl="0" algn="ctr">
              <a:defRPr b="0">
                <a:solidFill>
                  <a:srgbClr val="000000"/>
                </a:solidFill>
                <a:uFillTx/>
              </a:defRPr>
            </a:pPr>
            <a:r>
              <a:rPr lang="en-US" altLang="zh-CN" sz="5400" spc="42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36C0A6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Arial Black" panose="020B0A04020102020204" charset="0"/>
                <a:sym typeface="+mn-ea"/>
              </a:rPr>
              <a:t>Mini_tiktok</a:t>
            </a:r>
            <a:r>
              <a:rPr lang="zh-CN" altLang="en-US" sz="5400" spc="42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36C0A6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Arial Black" panose="020B0A04020102020204" charset="0"/>
                <a:sym typeface="+mn-ea"/>
              </a:rPr>
              <a:t>首页</a:t>
            </a:r>
            <a:endParaRPr lang="en-US" altLang="zh-CN" sz="5400" spc="42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36C0A6"/>
                </a:solidFill>
              </a:uFill>
              <a:latin typeface="微软雅黑" panose="020B0503020204020204" charset="-122"/>
              <a:ea typeface="微软雅黑" panose="020B0503020204020204" charset="-122"/>
              <a:cs typeface="Arial Black" panose="020B0A0402010202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4535" y="4559300"/>
            <a:ext cx="3842385" cy="2755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zh-CN" altLang="en-US" sz="8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+mn-lt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1AAF69-5A9B-4E21-933A-4697FAE2F940}"/>
              </a:ext>
            </a:extLst>
          </p:cNvPr>
          <p:cNvSpPr txBox="1"/>
          <p:nvPr/>
        </p:nvSpPr>
        <p:spPr>
          <a:xfrm>
            <a:off x="6978779" y="3572608"/>
            <a:ext cx="3842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可控制播放进度，点赞播放</a:t>
            </a:r>
            <a:r>
              <a:rPr lang="en-US" altLang="zh-CN" sz="2800" dirty="0" err="1"/>
              <a:t>lottie</a:t>
            </a:r>
            <a:r>
              <a:rPr lang="zh-CN" altLang="en-US" sz="2800" dirty="0"/>
              <a:t>动画，</a:t>
            </a:r>
            <a:r>
              <a:rPr lang="en-US" altLang="zh-CN" sz="2800" dirty="0" err="1"/>
              <a:t>lottie</a:t>
            </a:r>
            <a:r>
              <a:rPr lang="zh-CN" altLang="en-US" sz="2800" dirty="0"/>
              <a:t>动画下载于：</a:t>
            </a:r>
            <a:r>
              <a:rPr lang="en-US" altLang="zh-CN" sz="2800" dirty="0">
                <a:hlinkClick r:id="rId2"/>
              </a:rPr>
              <a:t>https://lottiefiles.com</a:t>
            </a:r>
            <a:endParaRPr lang="en-US" altLang="zh-CN" sz="2800" dirty="0"/>
          </a:p>
          <a:p>
            <a:r>
              <a:rPr lang="zh-CN" altLang="en-US" sz="2800" dirty="0"/>
              <a:t>具体演示最后进行</a:t>
            </a: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7" y="1724025"/>
            <a:ext cx="2102865" cy="4439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95" y="1724025"/>
            <a:ext cx="2190302" cy="46239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1AAF69-5A9B-4E21-933A-4697FAE2F940}"/>
              </a:ext>
            </a:extLst>
          </p:cNvPr>
          <p:cNvSpPr txBox="1"/>
          <p:nvPr/>
        </p:nvSpPr>
        <p:spPr>
          <a:xfrm>
            <a:off x="6550886" y="1482970"/>
            <a:ext cx="4923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使用第三方的</a:t>
            </a:r>
            <a:r>
              <a:rPr lang="en-US" altLang="zh-CN" sz="2800" dirty="0" err="1" smtClean="0"/>
              <a:t>marqueetextview</a:t>
            </a:r>
            <a:r>
              <a:rPr lang="zh-CN" altLang="en-US" sz="2800" dirty="0" smtClean="0"/>
              <a:t>进行文字跑马灯效果的展示</a:t>
            </a:r>
            <a:endParaRPr lang="zh-CN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801</Words>
  <Application>Microsoft Office PowerPoint</Application>
  <PresentationFormat>宽屏</PresentationFormat>
  <Paragraphs>110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ArialUnicodeMS</vt:lpstr>
      <vt:lpstr>iLiHei</vt:lpstr>
      <vt:lpstr>方正粗谭黑简体</vt:lpstr>
      <vt:lpstr>方正兰亭超细黑简体</vt:lpstr>
      <vt:lpstr>方正兰亭黑_GBK</vt:lpstr>
      <vt:lpstr>宋体</vt:lpstr>
      <vt:lpstr>微软雅黑</vt:lpstr>
      <vt:lpstr>Arial</vt:lpstr>
      <vt:lpstr>Arial Black</vt:lpstr>
      <vt:lpstr>Calibri</vt:lpstr>
      <vt:lpstr>Calibri Light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费雷</dc:creator>
  <cp:lastModifiedBy>MM</cp:lastModifiedBy>
  <cp:revision>161</cp:revision>
  <dcterms:created xsi:type="dcterms:W3CDTF">2015-07-29T06:06:00Z</dcterms:created>
  <dcterms:modified xsi:type="dcterms:W3CDTF">2020-07-16T17:32:08Z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